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30"/>
      <p:bold r:id="rId31"/>
      <p:italic r:id="rId32"/>
      <p:boldItalic r:id="rId33"/>
    </p:embeddedFont>
    <p:embeddedFont>
      <p:font typeface="Lato" panose="020B0604020202020204" charset="0"/>
      <p:regular r:id="rId34"/>
      <p:bold r:id="rId35"/>
      <p:italic r:id="rId36"/>
      <p:boldItalic r:id="rId37"/>
    </p:embeddedFont>
    <p:embeddedFont>
      <p:font typeface="Raleway" panose="020B0604020202020204" charset="0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8433F63-77A4-455D-AD0A-330C1187B1BF}">
  <a:tblStyle styleId="{98433F63-77A4-455D-AD0A-330C1187B1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96" y="-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font" Target="fonts/font11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6953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Shape 4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Shape 4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Shape 4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Shape 4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2838935"/>
            <a:ext cx="521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_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2">
  <p:cSld name="TITLE_2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047704" y="3992850"/>
            <a:ext cx="3047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6096271" y="3992850"/>
            <a:ext cx="3047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" y="3992850"/>
            <a:ext cx="3047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710425" y="2161800"/>
            <a:ext cx="5723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▷"/>
              <a:defRPr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i="1"/>
            </a:lvl4pPr>
            <a:lvl5pPr marL="2286000" lvl="4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i="1"/>
            </a:lvl5pPr>
            <a:lvl6pPr marL="2743200" lvl="5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i="1"/>
            </a:lvl6pPr>
            <a:lvl7pPr marL="3200400" lvl="6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i="1"/>
            </a:lvl7pPr>
            <a:lvl8pPr marL="3657600" lvl="7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i="1"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 i="1"/>
            </a:lvl9pPr>
          </a:lstStyle>
          <a:p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3593400" y="118141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97ABBC"/>
                </a:solidFill>
              </a:rPr>
              <a:t>“</a:t>
            </a:r>
            <a:endParaRPr sz="9600" b="1">
              <a:solidFill>
                <a:srgbClr val="97ABBC"/>
              </a:solidFill>
            </a:endParaRPr>
          </a:p>
        </p:txBody>
      </p:sp>
      <p:sp>
        <p:nvSpPr>
          <p:cNvPr id="24" name="Shape 24"/>
          <p:cNvSpPr/>
          <p:nvPr/>
        </p:nvSpPr>
        <p:spPr>
          <a:xfrm>
            <a:off x="5723283" y="1599675"/>
            <a:ext cx="17103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434177" y="1599675"/>
            <a:ext cx="17103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599675"/>
            <a:ext cx="17103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710425" y="1599675"/>
            <a:ext cx="17103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▷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93625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▷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219456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▷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893700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3386404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5879107" y="1200150"/>
            <a:ext cx="2371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93700" y="4649963"/>
            <a:ext cx="6462600" cy="35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Clr>
                <a:srgbClr val="2185C5"/>
              </a:buClr>
              <a:buSzPts val="1400"/>
              <a:buNone/>
              <a:defRPr sz="1400">
                <a:solidFill>
                  <a:srgbClr val="2185C5"/>
                </a:solidFill>
              </a:defRPr>
            </a:lvl1pPr>
          </a:lstStyle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3000"/>
              <a:buFont typeface="Lato"/>
              <a:buChar char="▷"/>
              <a:defRPr sz="30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○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■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51963"/>
            <a:ext cx="8172450" cy="32385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585225" y="1940750"/>
            <a:ext cx="8270400" cy="142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185C5"/>
                </a:solidFill>
                <a:latin typeface="Consolas"/>
                <a:ea typeface="Consolas"/>
                <a:cs typeface="Consolas"/>
                <a:sym typeface="Consolas"/>
              </a:rPr>
              <a:t>accAAD</a:t>
            </a:r>
            <a:r>
              <a:rPr lang="en" sz="3200" b="1">
                <a:solidFill>
                  <a:srgbClr val="2185C5"/>
                </a:solidFill>
              </a:rPr>
              <a:t>: An Efficient Append-Only Authenticated Dictionary for Transparency Logs</a:t>
            </a:r>
            <a:endParaRPr sz="3200" b="1">
              <a:solidFill>
                <a:srgbClr val="2185C5"/>
              </a:solidFill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585225" y="3675825"/>
            <a:ext cx="7459200" cy="46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9715"/>
                </a:solidFill>
              </a:rPr>
              <a:t>Vivek Bhupatiraju, PRIMES 2018</a:t>
            </a:r>
            <a:endParaRPr sz="2000">
              <a:solidFill>
                <a:srgbClr val="FF9715"/>
              </a:solidFill>
            </a:endParaRPr>
          </a:p>
        </p:txBody>
      </p:sp>
      <p:cxnSp>
        <p:nvCxnSpPr>
          <p:cNvPr id="85" name="Shape 85"/>
          <p:cNvCxnSpPr/>
          <p:nvPr/>
        </p:nvCxnSpPr>
        <p:spPr>
          <a:xfrm>
            <a:off x="266075" y="1740475"/>
            <a:ext cx="0" cy="1747500"/>
          </a:xfrm>
          <a:prstGeom prst="straightConnector1">
            <a:avLst/>
          </a:prstGeom>
          <a:noFill/>
          <a:ln w="76200" cap="flat" cmpd="sng">
            <a:solidFill>
              <a:srgbClr val="7ECEF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Shape 86"/>
          <p:cNvCxnSpPr/>
          <p:nvPr/>
        </p:nvCxnSpPr>
        <p:spPr>
          <a:xfrm>
            <a:off x="266075" y="2517150"/>
            <a:ext cx="0" cy="1667400"/>
          </a:xfrm>
          <a:prstGeom prst="straightConnector1">
            <a:avLst/>
          </a:prstGeom>
          <a:noFill/>
          <a:ln w="76200" cap="flat" cmpd="sng">
            <a:solidFill>
              <a:srgbClr val="7ECEFD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Attempts at a Full AAD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45" name="Shape 245"/>
          <p:cNvSpPr txBox="1"/>
          <p:nvPr/>
        </p:nvSpPr>
        <p:spPr>
          <a:xfrm>
            <a:off x="952500" y="1085375"/>
            <a:ext cx="7267200" cy="3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1">
                <a:latin typeface="Raleway"/>
                <a:ea typeface="Raleway"/>
                <a:cs typeface="Raleway"/>
                <a:sym typeface="Raleway"/>
              </a:rPr>
              <a:t>   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N</a:t>
            </a:r>
            <a:r>
              <a:rPr lang="en" sz="1800" b="1" i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=  number of key-value pairs in AAD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graphicFrame>
        <p:nvGraphicFramePr>
          <p:cNvPr id="246" name="Shape 246"/>
          <p:cNvGraphicFramePr/>
          <p:nvPr/>
        </p:nvGraphicFramePr>
        <p:xfrm>
          <a:off x="1000125" y="1683375"/>
          <a:ext cx="7267250" cy="2775750"/>
        </p:xfrm>
        <a:graphic>
          <a:graphicData uri="http://schemas.openxmlformats.org/drawingml/2006/table">
            <a:tbl>
              <a:tblPr>
                <a:noFill/>
                <a:tableStyleId>{98433F63-77A4-455D-AD0A-330C1187B1BF}</a:tableStyleId>
              </a:tblPr>
              <a:tblGrid>
                <a:gridCol w="1453450"/>
                <a:gridCol w="1453450"/>
                <a:gridCol w="1453450"/>
                <a:gridCol w="1453450"/>
                <a:gridCol w="1453450"/>
              </a:tblGrid>
              <a:tr h="638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Append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C-M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N-M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Cons.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</a:tr>
              <a:tr h="712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0000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History Tree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  <a:tr h="712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Prefix Tree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  <a:tr h="712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Bilinear Accumulator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O(1)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ctrTitle"/>
          </p:nvPr>
        </p:nvSpPr>
        <p:spPr>
          <a:xfrm>
            <a:off x="644650" y="1026334"/>
            <a:ext cx="7772400" cy="24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Preliminaries</a:t>
            </a:r>
            <a:endParaRPr b="1" u="sng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600" b="1" u="sng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Cryptography Background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Hashing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893700" y="3108425"/>
            <a:ext cx="7606800" cy="11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Hashes are very fast to compute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Nearly impossible to find input given the output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Only known method is guess and check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782625" y="1755850"/>
            <a:ext cx="972000" cy="8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“13”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(input)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259" name="Shape 259"/>
          <p:cNvCxnSpPr/>
          <p:nvPr/>
        </p:nvCxnSpPr>
        <p:spPr>
          <a:xfrm rot="10800000" flipH="1">
            <a:off x="1809850" y="2122300"/>
            <a:ext cx="1102800" cy="8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3181850" y="1544950"/>
            <a:ext cx="1508400" cy="11628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SHA224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Secure Hash Function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261" name="Shape 261"/>
          <p:cNvCxnSpPr/>
          <p:nvPr/>
        </p:nvCxnSpPr>
        <p:spPr>
          <a:xfrm rot="10800000" flipH="1">
            <a:off x="4949750" y="2122300"/>
            <a:ext cx="1102800" cy="8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237500" y="1544950"/>
            <a:ext cx="2262900" cy="11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“86730f0dd6381286d3b5f0dfb897ce4895480ce97564c6be4f1543b8”</a:t>
            </a:r>
            <a:endParaRPr sz="1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(output)</a:t>
            </a:r>
            <a:endParaRPr sz="1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Polynomial Commitments (PC)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Securely commit an arbitrary-sized polynomial to a constant-sized digest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Given the commitments for polynomials a(x), b(x), and c(x), can securely verify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c(x) = a(x) + b(x)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c(x) = a(x) - b(x)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c(x) = a(x) * b(x)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c(x) = a(x) / b(x)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PC Operations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Given a set S = {e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,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,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...}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If we commit the polynomial: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p(x) = (x -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)(x -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)(x -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)....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As we can verify multiplication, if we can show (x - e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 is a factor =&gt; </a:t>
            </a: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securely show e</a:t>
            </a:r>
            <a:r>
              <a:rPr lang="en" sz="2000" b="1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 is in set S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PC Operations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Note that if an element m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is not in the set, can write: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p(x) = (x - m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)q(x) + r</a:t>
            </a:r>
            <a:r>
              <a:rPr lang="en" sz="2000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Can use polynomial commitment to </a:t>
            </a: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securely show that m</a:t>
            </a:r>
            <a:r>
              <a:rPr lang="en" sz="2000" b="1" baseline="-25000"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 is not in set as well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ctrTitle"/>
          </p:nvPr>
        </p:nvSpPr>
        <p:spPr>
          <a:xfrm>
            <a:off x="644650" y="1026334"/>
            <a:ext cx="7772400" cy="24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Consolas"/>
                <a:ea typeface="Consolas"/>
                <a:cs typeface="Consolas"/>
                <a:sym typeface="Consolas"/>
              </a:rPr>
              <a:t>accAAD</a:t>
            </a:r>
            <a:endParaRPr u="sng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600" b="1" u="sng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 High-Level Overview of the Scheme</a:t>
            </a: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4101146" y="565289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1" name="Shape 291"/>
          <p:cNvSpPr/>
          <p:nvPr/>
        </p:nvSpPr>
        <p:spPr>
          <a:xfrm>
            <a:off x="3313591" y="1194922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2" name="Shape 292"/>
          <p:cNvSpPr/>
          <p:nvPr/>
        </p:nvSpPr>
        <p:spPr>
          <a:xfrm>
            <a:off x="4992169" y="558304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3" name="Shape 293"/>
          <p:cNvSpPr/>
          <p:nvPr/>
        </p:nvSpPr>
        <p:spPr>
          <a:xfrm>
            <a:off x="5747517" y="1203166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4" name="Shape 294"/>
          <p:cNvSpPr/>
          <p:nvPr/>
        </p:nvSpPr>
        <p:spPr>
          <a:xfrm>
            <a:off x="6458303" y="2171922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5" name="Shape 295"/>
          <p:cNvSpPr/>
          <p:nvPr/>
        </p:nvSpPr>
        <p:spPr>
          <a:xfrm>
            <a:off x="7049061" y="3105044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4472601" y="3072069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7" name="Shape 297"/>
          <p:cNvSpPr/>
          <p:nvPr/>
        </p:nvSpPr>
        <p:spPr>
          <a:xfrm>
            <a:off x="2961339" y="3072069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8" name="Shape 298"/>
          <p:cNvSpPr/>
          <p:nvPr/>
        </p:nvSpPr>
        <p:spPr>
          <a:xfrm>
            <a:off x="2611174" y="2078583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9" name="Shape 299"/>
          <p:cNvSpPr/>
          <p:nvPr/>
        </p:nvSpPr>
        <p:spPr>
          <a:xfrm>
            <a:off x="4008082" y="2169263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6142197" y="3112788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1" name="Shape 301"/>
          <p:cNvSpPr/>
          <p:nvPr/>
        </p:nvSpPr>
        <p:spPr>
          <a:xfrm>
            <a:off x="4269156" y="1194922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302" name="Shape 302"/>
          <p:cNvCxnSpPr>
            <a:stCxn id="303" idx="0"/>
            <a:endCxn id="304" idx="5"/>
          </p:cNvCxnSpPr>
          <p:nvPr/>
        </p:nvCxnSpPr>
        <p:spPr>
          <a:xfrm rot="10800000">
            <a:off x="7278037" y="3182434"/>
            <a:ext cx="1734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5" name="Shape 305"/>
          <p:cNvCxnSpPr>
            <a:stCxn id="306" idx="7"/>
            <a:endCxn id="307" idx="3"/>
          </p:cNvCxnSpPr>
          <p:nvPr/>
        </p:nvCxnSpPr>
        <p:spPr>
          <a:xfrm rot="10800000" flipH="1">
            <a:off x="4478815" y="847552"/>
            <a:ext cx="269400" cy="1041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" name="Shape 308"/>
          <p:cNvCxnSpPr>
            <a:stCxn id="309" idx="1"/>
            <a:endCxn id="307" idx="5"/>
          </p:cNvCxnSpPr>
          <p:nvPr/>
        </p:nvCxnSpPr>
        <p:spPr>
          <a:xfrm rot="10800000">
            <a:off x="5250051" y="847552"/>
            <a:ext cx="250200" cy="1041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0" name="Shape 310"/>
          <p:cNvCxnSpPr>
            <a:stCxn id="311" idx="0"/>
            <a:endCxn id="306" idx="3"/>
          </p:cNvCxnSpPr>
          <p:nvPr/>
        </p:nvCxnSpPr>
        <p:spPr>
          <a:xfrm rot="10800000" flipH="1">
            <a:off x="3590220" y="1445900"/>
            <a:ext cx="386700" cy="2118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2" name="Shape 312"/>
          <p:cNvCxnSpPr>
            <a:stCxn id="306" idx="5"/>
            <a:endCxn id="313" idx="0"/>
          </p:cNvCxnSpPr>
          <p:nvPr/>
        </p:nvCxnSpPr>
        <p:spPr>
          <a:xfrm>
            <a:off x="4478815" y="1445920"/>
            <a:ext cx="392100" cy="2118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endCxn id="309" idx="5"/>
          </p:cNvCxnSpPr>
          <p:nvPr/>
        </p:nvCxnSpPr>
        <p:spPr>
          <a:xfrm rot="10800000">
            <a:off x="6002155" y="1445920"/>
            <a:ext cx="385200" cy="2742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>
            <a:off x="6626676" y="2237054"/>
            <a:ext cx="325800" cy="4203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6" name="Shape 316"/>
          <p:cNvCxnSpPr>
            <a:stCxn id="317" idx="0"/>
          </p:cNvCxnSpPr>
          <p:nvPr/>
        </p:nvCxnSpPr>
        <p:spPr>
          <a:xfrm rot="10800000" flipH="1">
            <a:off x="2981489" y="2120866"/>
            <a:ext cx="363300" cy="4650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8" name="Shape 318"/>
          <p:cNvCxnSpPr>
            <a:stCxn id="319" idx="0"/>
            <a:endCxn id="313" idx="5"/>
          </p:cNvCxnSpPr>
          <p:nvPr/>
        </p:nvCxnSpPr>
        <p:spPr>
          <a:xfrm rot="10800000" flipH="1">
            <a:off x="4516396" y="2254366"/>
            <a:ext cx="1035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0" name="Shape 320"/>
          <p:cNvCxnSpPr>
            <a:stCxn id="321" idx="0"/>
            <a:endCxn id="319" idx="3"/>
          </p:cNvCxnSpPr>
          <p:nvPr/>
        </p:nvCxnSpPr>
        <p:spPr>
          <a:xfrm rot="10800000">
            <a:off x="4767246" y="3182516"/>
            <a:ext cx="1038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2" name="Shape 322"/>
          <p:cNvCxnSpPr>
            <a:stCxn id="323" idx="0"/>
            <a:endCxn id="317" idx="3"/>
          </p:cNvCxnSpPr>
          <p:nvPr/>
        </p:nvCxnSpPr>
        <p:spPr>
          <a:xfrm rot="10800000">
            <a:off x="3232540" y="3182516"/>
            <a:ext cx="1305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4" name="Shape 324"/>
          <p:cNvCxnSpPr>
            <a:endCxn id="304" idx="3"/>
          </p:cNvCxnSpPr>
          <p:nvPr/>
        </p:nvCxnSpPr>
        <p:spPr>
          <a:xfrm rot="10800000" flipH="1">
            <a:off x="6631633" y="3182532"/>
            <a:ext cx="144600" cy="3318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5" name="Shape 325"/>
          <p:cNvSpPr/>
          <p:nvPr/>
        </p:nvSpPr>
        <p:spPr>
          <a:xfrm rot="-5400000">
            <a:off x="561562" y="936922"/>
            <a:ext cx="1622400" cy="6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encodes</a:t>
            </a:r>
            <a:r>
              <a:rPr lang="en" sz="1800" b="1">
                <a:solidFill>
                  <a:srgbClr val="268BD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key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6" name="Shape 326"/>
          <p:cNvSpPr/>
          <p:nvPr/>
        </p:nvSpPr>
        <p:spPr>
          <a:xfrm rot="-5400000">
            <a:off x="370824" y="3035992"/>
            <a:ext cx="2011800" cy="6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encodes </a:t>
            </a: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value(s)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7" name="Shape 327"/>
          <p:cNvSpPr/>
          <p:nvPr/>
        </p:nvSpPr>
        <p:spPr>
          <a:xfrm>
            <a:off x="1913319" y="251046"/>
            <a:ext cx="462900" cy="1956600"/>
          </a:xfrm>
          <a:prstGeom prst="leftBrace">
            <a:avLst>
              <a:gd name="adj1" fmla="val 54232"/>
              <a:gd name="adj2" fmla="val 50000"/>
            </a:avLst>
          </a:prstGeom>
          <a:noFill/>
          <a:ln w="19050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700"/>
          </a:p>
        </p:txBody>
      </p:sp>
      <p:sp>
        <p:nvSpPr>
          <p:cNvPr id="328" name="Shape 328"/>
          <p:cNvSpPr/>
          <p:nvPr/>
        </p:nvSpPr>
        <p:spPr>
          <a:xfrm>
            <a:off x="1913319" y="2477360"/>
            <a:ext cx="462900" cy="1956600"/>
          </a:xfrm>
          <a:prstGeom prst="leftBrace">
            <a:avLst>
              <a:gd name="adj1" fmla="val 54232"/>
              <a:gd name="adj2" fmla="val 50000"/>
            </a:avLst>
          </a:prstGeom>
          <a:noFill/>
          <a:ln w="19050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700"/>
          </a:p>
        </p:txBody>
      </p:sp>
      <p:sp>
        <p:nvSpPr>
          <p:cNvPr id="329" name="Shape 329"/>
          <p:cNvSpPr/>
          <p:nvPr/>
        </p:nvSpPr>
        <p:spPr>
          <a:xfrm rot="-5400000">
            <a:off x="840216" y="909052"/>
            <a:ext cx="1699500" cy="7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e.g., H(</a:t>
            </a: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) =</a:t>
            </a:r>
            <a:r>
              <a:rPr lang="en" sz="1800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 01</a:t>
            </a:r>
            <a:endParaRPr sz="1800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0" name="Shape 330"/>
          <p:cNvSpPr/>
          <p:nvPr/>
        </p:nvSpPr>
        <p:spPr>
          <a:xfrm rot="-5400000">
            <a:off x="783284" y="2999127"/>
            <a:ext cx="1810500" cy="7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e.g., H(</a:t>
            </a: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v</a:t>
            </a:r>
            <a:r>
              <a:rPr lang="en" sz="18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) =</a:t>
            </a:r>
            <a:r>
              <a:rPr lang="en" sz="18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01</a:t>
            </a:r>
            <a:endParaRPr sz="1800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1" name="Shape 331"/>
          <p:cNvSpPr/>
          <p:nvPr/>
        </p:nvSpPr>
        <p:spPr>
          <a:xfrm>
            <a:off x="2957200" y="4207710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a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a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2" name="Shape 332"/>
          <p:cNvSpPr/>
          <p:nvPr/>
        </p:nvSpPr>
        <p:spPr>
          <a:xfrm>
            <a:off x="4489713" y="4207710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3" name="Shape 333"/>
          <p:cNvSpPr/>
          <p:nvPr/>
        </p:nvSpPr>
        <p:spPr>
          <a:xfrm>
            <a:off x="6172766" y="4207710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4" name="Shape 334"/>
          <p:cNvSpPr/>
          <p:nvPr/>
        </p:nvSpPr>
        <p:spPr>
          <a:xfrm>
            <a:off x="7078342" y="4207710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'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3" name="Shape 323"/>
          <p:cNvSpPr/>
          <p:nvPr/>
        </p:nvSpPr>
        <p:spPr>
          <a:xfrm flipH="1">
            <a:off x="3008140" y="3514016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Shape 319"/>
          <p:cNvSpPr/>
          <p:nvPr/>
        </p:nvSpPr>
        <p:spPr>
          <a:xfrm flipH="1">
            <a:off x="4161496" y="2585866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21" name="Shape 321"/>
          <p:cNvSpPr/>
          <p:nvPr/>
        </p:nvSpPr>
        <p:spPr>
          <a:xfrm flipH="1">
            <a:off x="4516146" y="3514016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03" name="Shape 303"/>
          <p:cNvSpPr/>
          <p:nvPr/>
        </p:nvSpPr>
        <p:spPr>
          <a:xfrm>
            <a:off x="7096537" y="3513934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5396303" y="849286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06" name="Shape 306"/>
          <p:cNvSpPr/>
          <p:nvPr/>
        </p:nvSpPr>
        <p:spPr>
          <a:xfrm>
            <a:off x="3872963" y="849286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07" name="Shape 307"/>
          <p:cNvSpPr/>
          <p:nvPr/>
        </p:nvSpPr>
        <p:spPr>
          <a:xfrm>
            <a:off x="4644182" y="251045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04" name="Shape 304"/>
          <p:cNvSpPr/>
          <p:nvPr/>
        </p:nvSpPr>
        <p:spPr>
          <a:xfrm>
            <a:off x="6672285" y="2585898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35" name="Shape 335"/>
          <p:cNvSpPr/>
          <p:nvPr/>
        </p:nvSpPr>
        <p:spPr>
          <a:xfrm flipH="1">
            <a:off x="6121578" y="1657755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11" name="Shape 311"/>
          <p:cNvSpPr/>
          <p:nvPr/>
        </p:nvSpPr>
        <p:spPr>
          <a:xfrm flipH="1">
            <a:off x="3235320" y="1657700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B58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313" name="Shape 313"/>
          <p:cNvSpPr/>
          <p:nvPr/>
        </p:nvSpPr>
        <p:spPr>
          <a:xfrm flipH="1">
            <a:off x="4516053" y="1657700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17" name="Shape 317"/>
          <p:cNvSpPr/>
          <p:nvPr/>
        </p:nvSpPr>
        <p:spPr>
          <a:xfrm flipH="1">
            <a:off x="2626589" y="2585866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6297111" y="3513934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37" name="Shape 337"/>
          <p:cNvSpPr/>
          <p:nvPr/>
        </p:nvSpPr>
        <p:spPr>
          <a:xfrm>
            <a:off x="3291200" y="1806431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Shape 338"/>
          <p:cNvSpPr/>
          <p:nvPr/>
        </p:nvSpPr>
        <p:spPr>
          <a:xfrm>
            <a:off x="2559096" y="2719449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Shape 339"/>
          <p:cNvSpPr/>
          <p:nvPr/>
        </p:nvSpPr>
        <p:spPr>
          <a:xfrm>
            <a:off x="2935978" y="3651808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0" name="Shape 340"/>
          <p:cNvSpPr/>
          <p:nvPr/>
        </p:nvSpPr>
        <p:spPr>
          <a:xfrm>
            <a:off x="7024461" y="3651808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1" name="Shape 341"/>
          <p:cNvSpPr txBox="1"/>
          <p:nvPr/>
        </p:nvSpPr>
        <p:spPr>
          <a:xfrm>
            <a:off x="5834953" y="145788"/>
            <a:ext cx="2034300" cy="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500" b="1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2" name="Shape 342"/>
          <p:cNvSpPr/>
          <p:nvPr/>
        </p:nvSpPr>
        <p:spPr>
          <a:xfrm>
            <a:off x="4705885" y="365663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300">
                <a:latin typeface="Lato"/>
                <a:ea typeface="Lato"/>
                <a:cs typeface="Lato"/>
                <a:sym typeface="Lato"/>
              </a:rPr>
              <a:t>ε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3" name="Shape 343"/>
          <p:cNvSpPr/>
          <p:nvPr/>
        </p:nvSpPr>
        <p:spPr>
          <a:xfrm>
            <a:off x="3925283" y="983135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4" name="Shape 344"/>
          <p:cNvSpPr/>
          <p:nvPr/>
        </p:nvSpPr>
        <p:spPr>
          <a:xfrm>
            <a:off x="5457796" y="983135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4564712" y="1806431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6174030" y="1806431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6606503" y="2719449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Shape 348"/>
          <p:cNvSpPr/>
          <p:nvPr/>
        </p:nvSpPr>
        <p:spPr>
          <a:xfrm>
            <a:off x="4098755" y="2719449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9" name="Shape 349"/>
          <p:cNvSpPr/>
          <p:nvPr/>
        </p:nvSpPr>
        <p:spPr>
          <a:xfrm>
            <a:off x="4447053" y="3651808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0" name="Shape 350"/>
          <p:cNvSpPr/>
          <p:nvPr/>
        </p:nvSpPr>
        <p:spPr>
          <a:xfrm>
            <a:off x="6229621" y="3651808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7451425" y="252900"/>
            <a:ext cx="1277400" cy="103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 b="1" u="sng">
                <a:solidFill>
                  <a:srgbClr val="000000"/>
                </a:solidFill>
              </a:rPr>
              <a:t>AT</a:t>
            </a:r>
            <a:endParaRPr sz="6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AT Representation</a:t>
            </a:r>
            <a:endParaRPr sz="3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Take each binary prefix in the tree and hash it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{H(ε), H(“0”), H(“1”) ...}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Commit a polynomial with these hashes as roots!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p(x) = (x - H(ε))(x - H(“0”))....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Called the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representative polynomial</a:t>
            </a:r>
            <a:endParaRPr sz="2000" i="1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AT Proofs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Membership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Show that the hash of each prefix is in the polynomial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For (c, v</a:t>
            </a:r>
            <a:r>
              <a:rPr lang="en" sz="1800" baseline="-25000"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), H(</a:t>
            </a:r>
            <a:r>
              <a:rPr lang="en" sz="1800" b="1">
                <a:solidFill>
                  <a:srgbClr val="B58900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 =</a:t>
            </a:r>
            <a:r>
              <a:rPr lang="en" sz="1800">
                <a:solidFill>
                  <a:srgbClr val="B58900"/>
                </a:solidFill>
                <a:latin typeface="Consolas"/>
                <a:ea typeface="Consolas"/>
                <a:cs typeface="Consolas"/>
                <a:sym typeface="Consolas"/>
              </a:rPr>
              <a:t> 01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, H(</a:t>
            </a:r>
            <a:r>
              <a:rPr lang="en" sz="1800" b="1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800" b="1" baseline="-25000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 =</a:t>
            </a:r>
            <a:r>
              <a:rPr lang="en" sz="1800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 01 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—&gt; “0101”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Show that H(ε), H(“0”), H(“01”), H(“010”), and  H(“0101”) are in polynomial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893700" y="343423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Append-Only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Show that earlier polynomial divides later polynomial!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2488" y="1265663"/>
            <a:ext cx="5115776" cy="326582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Public-key Cryptography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86275" y="1265675"/>
            <a:ext cx="581100" cy="424500"/>
          </a:xfrm>
          <a:prstGeom prst="rect">
            <a:avLst/>
          </a:prstGeom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9900"/>
                </a:solidFill>
              </a:rPr>
              <a:t>PK</a:t>
            </a:r>
            <a:endParaRPr sz="1600" b="1" baseline="-25000">
              <a:solidFill>
                <a:srgbClr val="FF9900"/>
              </a:solidFill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5373275" y="4107000"/>
            <a:ext cx="581100" cy="4245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SK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320700" y="2648388"/>
            <a:ext cx="581100" cy="4245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M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7278975" y="2686325"/>
            <a:ext cx="1437300" cy="424500"/>
          </a:xfrm>
          <a:prstGeom prst="rect">
            <a:avLst/>
          </a:prstGeom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9900"/>
                </a:solidFill>
              </a:rPr>
              <a:t>e(M</a:t>
            </a:r>
            <a:r>
              <a:rPr lang="en" sz="1600" b="1" baseline="-25000">
                <a:solidFill>
                  <a:srgbClr val="FF9900"/>
                </a:solidFill>
              </a:rPr>
              <a:t> </a:t>
            </a:r>
            <a:r>
              <a:rPr lang="en" sz="1600" b="1">
                <a:solidFill>
                  <a:srgbClr val="FF9900"/>
                </a:solidFill>
              </a:rPr>
              <a:t>, PK)</a:t>
            </a:r>
            <a:endParaRPr sz="1600" b="1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/>
        </p:nvSpPr>
        <p:spPr>
          <a:xfrm rot="2442">
            <a:off x="3480809" y="2658723"/>
            <a:ext cx="8448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001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370" name="Shape 370"/>
          <p:cNvCxnSpPr>
            <a:stCxn id="369" idx="0"/>
          </p:cNvCxnSpPr>
          <p:nvPr/>
        </p:nvCxnSpPr>
        <p:spPr>
          <a:xfrm rot="10800000">
            <a:off x="3778109" y="2245623"/>
            <a:ext cx="125100" cy="413100"/>
          </a:xfrm>
          <a:prstGeom prst="straightConnector1">
            <a:avLst/>
          </a:prstGeom>
          <a:noFill/>
          <a:ln w="38100" cap="flat" cmpd="sng">
            <a:solidFill>
              <a:srgbClr val="DC322F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371" name="Shape 371"/>
          <p:cNvCxnSpPr>
            <a:stCxn id="372" idx="0"/>
          </p:cNvCxnSpPr>
          <p:nvPr/>
        </p:nvCxnSpPr>
        <p:spPr>
          <a:xfrm rot="10800000" flipH="1">
            <a:off x="5554361" y="1375386"/>
            <a:ext cx="199500" cy="390300"/>
          </a:xfrm>
          <a:prstGeom prst="straightConnector1">
            <a:avLst/>
          </a:prstGeom>
          <a:noFill/>
          <a:ln w="38100" cap="flat" cmpd="sng">
            <a:solidFill>
              <a:srgbClr val="E06666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73" name="Shape 373"/>
          <p:cNvSpPr/>
          <p:nvPr/>
        </p:nvSpPr>
        <p:spPr>
          <a:xfrm>
            <a:off x="4101146" y="537114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4" name="Shape 374"/>
          <p:cNvSpPr/>
          <p:nvPr/>
        </p:nvSpPr>
        <p:spPr>
          <a:xfrm>
            <a:off x="3313591" y="1166747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5" name="Shape 375"/>
          <p:cNvSpPr/>
          <p:nvPr/>
        </p:nvSpPr>
        <p:spPr>
          <a:xfrm>
            <a:off x="4992169" y="530129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6" name="Shape 376"/>
          <p:cNvSpPr/>
          <p:nvPr/>
        </p:nvSpPr>
        <p:spPr>
          <a:xfrm>
            <a:off x="5747517" y="1174991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7" name="Shape 377"/>
          <p:cNvSpPr/>
          <p:nvPr/>
        </p:nvSpPr>
        <p:spPr>
          <a:xfrm>
            <a:off x="6458303" y="2143747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8" name="Shape 378"/>
          <p:cNvSpPr/>
          <p:nvPr/>
        </p:nvSpPr>
        <p:spPr>
          <a:xfrm>
            <a:off x="7049061" y="3076869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9" name="Shape 379"/>
          <p:cNvSpPr/>
          <p:nvPr/>
        </p:nvSpPr>
        <p:spPr>
          <a:xfrm>
            <a:off x="4472601" y="3043894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0" name="Shape 380"/>
          <p:cNvSpPr/>
          <p:nvPr/>
        </p:nvSpPr>
        <p:spPr>
          <a:xfrm>
            <a:off x="2961339" y="3043894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1" name="Shape 381"/>
          <p:cNvSpPr/>
          <p:nvPr/>
        </p:nvSpPr>
        <p:spPr>
          <a:xfrm>
            <a:off x="2611174" y="2050408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2" name="Shape 382"/>
          <p:cNvSpPr/>
          <p:nvPr/>
        </p:nvSpPr>
        <p:spPr>
          <a:xfrm>
            <a:off x="4008082" y="2141088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3" name="Shape 383"/>
          <p:cNvSpPr/>
          <p:nvPr/>
        </p:nvSpPr>
        <p:spPr>
          <a:xfrm>
            <a:off x="6142197" y="3084613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0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4" name="Shape 384"/>
          <p:cNvSpPr/>
          <p:nvPr/>
        </p:nvSpPr>
        <p:spPr>
          <a:xfrm>
            <a:off x="4269156" y="1166747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385" name="Shape 385"/>
          <p:cNvCxnSpPr>
            <a:stCxn id="386" idx="0"/>
            <a:endCxn id="387" idx="5"/>
          </p:cNvCxnSpPr>
          <p:nvPr/>
        </p:nvCxnSpPr>
        <p:spPr>
          <a:xfrm rot="10800000">
            <a:off x="7278037" y="3154259"/>
            <a:ext cx="1734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8" name="Shape 388"/>
          <p:cNvCxnSpPr>
            <a:stCxn id="389" idx="7"/>
            <a:endCxn id="390" idx="3"/>
          </p:cNvCxnSpPr>
          <p:nvPr/>
        </p:nvCxnSpPr>
        <p:spPr>
          <a:xfrm rot="10800000" flipH="1">
            <a:off x="4478815" y="819377"/>
            <a:ext cx="269400" cy="1041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1" name="Shape 391"/>
          <p:cNvCxnSpPr>
            <a:stCxn id="392" idx="1"/>
            <a:endCxn id="390" idx="5"/>
          </p:cNvCxnSpPr>
          <p:nvPr/>
        </p:nvCxnSpPr>
        <p:spPr>
          <a:xfrm rot="10800000">
            <a:off x="5250051" y="819377"/>
            <a:ext cx="250200" cy="1041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3" name="Shape 393"/>
          <p:cNvCxnSpPr>
            <a:stCxn id="394" idx="0"/>
            <a:endCxn id="389" idx="3"/>
          </p:cNvCxnSpPr>
          <p:nvPr/>
        </p:nvCxnSpPr>
        <p:spPr>
          <a:xfrm rot="10800000" flipH="1">
            <a:off x="3590220" y="1417725"/>
            <a:ext cx="386700" cy="2118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5" name="Shape 395"/>
          <p:cNvCxnSpPr>
            <a:stCxn id="389" idx="5"/>
            <a:endCxn id="396" idx="0"/>
          </p:cNvCxnSpPr>
          <p:nvPr/>
        </p:nvCxnSpPr>
        <p:spPr>
          <a:xfrm>
            <a:off x="4478815" y="1417745"/>
            <a:ext cx="392100" cy="2118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7" name="Shape 397"/>
          <p:cNvCxnSpPr>
            <a:endCxn id="392" idx="5"/>
          </p:cNvCxnSpPr>
          <p:nvPr/>
        </p:nvCxnSpPr>
        <p:spPr>
          <a:xfrm rot="10800000">
            <a:off x="6002155" y="1417745"/>
            <a:ext cx="385200" cy="274200"/>
          </a:xfrm>
          <a:prstGeom prst="straightConnector1">
            <a:avLst/>
          </a:prstGeom>
          <a:noFill/>
          <a:ln w="28575" cap="flat" cmpd="sng">
            <a:solidFill>
              <a:srgbClr val="B58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 rot="10800000">
            <a:off x="6626676" y="2208879"/>
            <a:ext cx="325800" cy="4203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9" name="Shape 399"/>
          <p:cNvCxnSpPr>
            <a:stCxn id="400" idx="0"/>
          </p:cNvCxnSpPr>
          <p:nvPr/>
        </p:nvCxnSpPr>
        <p:spPr>
          <a:xfrm rot="10800000" flipH="1">
            <a:off x="2981489" y="2092691"/>
            <a:ext cx="363300" cy="4650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1" name="Shape 401"/>
          <p:cNvCxnSpPr>
            <a:stCxn id="402" idx="0"/>
            <a:endCxn id="396" idx="5"/>
          </p:cNvCxnSpPr>
          <p:nvPr/>
        </p:nvCxnSpPr>
        <p:spPr>
          <a:xfrm rot="10800000" flipH="1">
            <a:off x="4516396" y="2226191"/>
            <a:ext cx="1035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3" name="Shape 403"/>
          <p:cNvCxnSpPr>
            <a:stCxn id="404" idx="0"/>
            <a:endCxn id="402" idx="3"/>
          </p:cNvCxnSpPr>
          <p:nvPr/>
        </p:nvCxnSpPr>
        <p:spPr>
          <a:xfrm rot="10800000">
            <a:off x="4767246" y="3154341"/>
            <a:ext cx="1038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5" name="Shape 405"/>
          <p:cNvCxnSpPr>
            <a:stCxn id="406" idx="0"/>
            <a:endCxn id="400" idx="3"/>
          </p:cNvCxnSpPr>
          <p:nvPr/>
        </p:nvCxnSpPr>
        <p:spPr>
          <a:xfrm rot="10800000">
            <a:off x="3232540" y="3154341"/>
            <a:ext cx="130500" cy="3315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7" name="Shape 407"/>
          <p:cNvCxnSpPr>
            <a:endCxn id="387" idx="3"/>
          </p:cNvCxnSpPr>
          <p:nvPr/>
        </p:nvCxnSpPr>
        <p:spPr>
          <a:xfrm rot="10800000" flipH="1">
            <a:off x="6631633" y="3154357"/>
            <a:ext cx="144600" cy="331800"/>
          </a:xfrm>
          <a:prstGeom prst="straightConnector1">
            <a:avLst/>
          </a:prstGeom>
          <a:noFill/>
          <a:ln w="28575" cap="flat" cmpd="sng">
            <a:solidFill>
              <a:srgbClr val="8599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8" name="Shape 408"/>
          <p:cNvSpPr/>
          <p:nvPr/>
        </p:nvSpPr>
        <p:spPr>
          <a:xfrm rot="-5400000">
            <a:off x="561562" y="908747"/>
            <a:ext cx="1622400" cy="6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encodes</a:t>
            </a:r>
            <a:r>
              <a:rPr lang="en" sz="1800" b="1">
                <a:solidFill>
                  <a:srgbClr val="268BD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key</a:t>
            </a:r>
            <a:endParaRPr sz="1800" b="1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9" name="Shape 409"/>
          <p:cNvSpPr/>
          <p:nvPr/>
        </p:nvSpPr>
        <p:spPr>
          <a:xfrm rot="-5400000">
            <a:off x="370824" y="3007817"/>
            <a:ext cx="2011800" cy="6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encodes </a:t>
            </a: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value(s)</a:t>
            </a:r>
            <a:endParaRPr sz="18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0" name="Shape 410"/>
          <p:cNvSpPr/>
          <p:nvPr/>
        </p:nvSpPr>
        <p:spPr>
          <a:xfrm>
            <a:off x="1913319" y="222871"/>
            <a:ext cx="462900" cy="1956600"/>
          </a:xfrm>
          <a:prstGeom prst="leftBrace">
            <a:avLst>
              <a:gd name="adj1" fmla="val 54232"/>
              <a:gd name="adj2" fmla="val 50000"/>
            </a:avLst>
          </a:prstGeom>
          <a:noFill/>
          <a:ln w="19050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700"/>
          </a:p>
        </p:txBody>
      </p:sp>
      <p:sp>
        <p:nvSpPr>
          <p:cNvPr id="411" name="Shape 411"/>
          <p:cNvSpPr/>
          <p:nvPr/>
        </p:nvSpPr>
        <p:spPr>
          <a:xfrm>
            <a:off x="1913319" y="2449185"/>
            <a:ext cx="462900" cy="1956600"/>
          </a:xfrm>
          <a:prstGeom prst="leftBrace">
            <a:avLst>
              <a:gd name="adj1" fmla="val 54232"/>
              <a:gd name="adj2" fmla="val 50000"/>
            </a:avLst>
          </a:prstGeom>
          <a:noFill/>
          <a:ln w="19050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700"/>
          </a:p>
        </p:txBody>
      </p:sp>
      <p:sp>
        <p:nvSpPr>
          <p:cNvPr id="412" name="Shape 412"/>
          <p:cNvSpPr/>
          <p:nvPr/>
        </p:nvSpPr>
        <p:spPr>
          <a:xfrm rot="-5400000">
            <a:off x="840216" y="880877"/>
            <a:ext cx="1699500" cy="7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e.g., H(</a:t>
            </a:r>
            <a:r>
              <a:rPr lang="en" sz="18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) =</a:t>
            </a:r>
            <a:r>
              <a:rPr lang="en" sz="1800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 01</a:t>
            </a:r>
            <a:endParaRPr sz="1800">
              <a:solidFill>
                <a:srgbClr val="B58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3" name="Shape 413"/>
          <p:cNvSpPr/>
          <p:nvPr/>
        </p:nvSpPr>
        <p:spPr>
          <a:xfrm rot="-5400000">
            <a:off x="783284" y="2970952"/>
            <a:ext cx="1810500" cy="7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e.g., H(</a:t>
            </a:r>
            <a:r>
              <a:rPr lang="en" sz="18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v</a:t>
            </a:r>
            <a:r>
              <a:rPr lang="en" sz="18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) =</a:t>
            </a:r>
            <a:r>
              <a:rPr lang="en" sz="18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01</a:t>
            </a:r>
            <a:endParaRPr sz="1800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4" name="Shape 414"/>
          <p:cNvSpPr/>
          <p:nvPr/>
        </p:nvSpPr>
        <p:spPr>
          <a:xfrm>
            <a:off x="2957200" y="4179535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a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a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5" name="Shape 415"/>
          <p:cNvSpPr/>
          <p:nvPr/>
        </p:nvSpPr>
        <p:spPr>
          <a:xfrm>
            <a:off x="4489713" y="4179535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c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6" name="Shape 416"/>
          <p:cNvSpPr/>
          <p:nvPr/>
        </p:nvSpPr>
        <p:spPr>
          <a:xfrm>
            <a:off x="6172766" y="4179535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7" name="Shape 417"/>
          <p:cNvSpPr/>
          <p:nvPr/>
        </p:nvSpPr>
        <p:spPr>
          <a:xfrm>
            <a:off x="7078342" y="4179535"/>
            <a:ext cx="886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B58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 v</a:t>
            </a:r>
            <a:r>
              <a:rPr lang="en" sz="2400" b="1" baseline="-25000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en" sz="2400" b="1">
                <a:solidFill>
                  <a:srgbClr val="859900"/>
                </a:solidFill>
                <a:latin typeface="Lato"/>
                <a:ea typeface="Lato"/>
                <a:cs typeface="Lato"/>
                <a:sym typeface="Lato"/>
              </a:rPr>
              <a:t>'</a:t>
            </a:r>
            <a:endParaRPr sz="2400" b="1">
              <a:solidFill>
                <a:srgbClr val="8599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6" name="Shape 406"/>
          <p:cNvSpPr/>
          <p:nvPr/>
        </p:nvSpPr>
        <p:spPr>
          <a:xfrm flipH="1">
            <a:off x="3008140" y="3485841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H="1">
            <a:off x="4161496" y="2557691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404" name="Shape 404"/>
          <p:cNvSpPr/>
          <p:nvPr/>
        </p:nvSpPr>
        <p:spPr>
          <a:xfrm flipH="1">
            <a:off x="4516146" y="3485841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86" name="Shape 386"/>
          <p:cNvSpPr/>
          <p:nvPr/>
        </p:nvSpPr>
        <p:spPr>
          <a:xfrm>
            <a:off x="7096537" y="3485759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5396303" y="821111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89" name="Shape 389"/>
          <p:cNvSpPr/>
          <p:nvPr/>
        </p:nvSpPr>
        <p:spPr>
          <a:xfrm>
            <a:off x="3872963" y="821111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90" name="Shape 390"/>
          <p:cNvSpPr/>
          <p:nvPr/>
        </p:nvSpPr>
        <p:spPr>
          <a:xfrm>
            <a:off x="4644182" y="222870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87" name="Shape 387"/>
          <p:cNvSpPr/>
          <p:nvPr/>
        </p:nvSpPr>
        <p:spPr>
          <a:xfrm>
            <a:off x="6672285" y="2557723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418" name="Shape 418"/>
          <p:cNvSpPr/>
          <p:nvPr/>
        </p:nvSpPr>
        <p:spPr>
          <a:xfrm flipH="1">
            <a:off x="6121578" y="1629580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394" name="Shape 394"/>
          <p:cNvSpPr/>
          <p:nvPr/>
        </p:nvSpPr>
        <p:spPr>
          <a:xfrm flipH="1">
            <a:off x="3235320" y="1629525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B58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396" name="Shape 396"/>
          <p:cNvSpPr/>
          <p:nvPr/>
        </p:nvSpPr>
        <p:spPr>
          <a:xfrm flipH="1">
            <a:off x="4516053" y="1629525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B58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400" name="Shape 400"/>
          <p:cNvSpPr/>
          <p:nvPr/>
        </p:nvSpPr>
        <p:spPr>
          <a:xfrm flipH="1">
            <a:off x="2626589" y="2557691"/>
            <a:ext cx="709800" cy="6990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85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6297111" y="3485759"/>
            <a:ext cx="709800" cy="699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85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420" name="Shape 420"/>
          <p:cNvSpPr/>
          <p:nvPr/>
        </p:nvSpPr>
        <p:spPr>
          <a:xfrm>
            <a:off x="3291200" y="1778256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2559096" y="2691274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2" name="Shape 422"/>
          <p:cNvSpPr/>
          <p:nvPr/>
        </p:nvSpPr>
        <p:spPr>
          <a:xfrm>
            <a:off x="2935978" y="3623633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0001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Shape 423"/>
          <p:cNvSpPr/>
          <p:nvPr/>
        </p:nvSpPr>
        <p:spPr>
          <a:xfrm>
            <a:off x="7024461" y="3623633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4" name="Shape 424"/>
          <p:cNvSpPr/>
          <p:nvPr/>
        </p:nvSpPr>
        <p:spPr>
          <a:xfrm rot="2442">
            <a:off x="4933166" y="2658723"/>
            <a:ext cx="8448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011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5" name="Shape 425"/>
          <p:cNvSpPr/>
          <p:nvPr/>
        </p:nvSpPr>
        <p:spPr>
          <a:xfrm rot="4655">
            <a:off x="5634658" y="2659023"/>
            <a:ext cx="886201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110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426" name="Shape 426"/>
          <p:cNvCxnSpPr>
            <a:stCxn id="425" idx="0"/>
          </p:cNvCxnSpPr>
          <p:nvPr/>
        </p:nvCxnSpPr>
        <p:spPr>
          <a:xfrm rot="10800000" flipH="1">
            <a:off x="6077759" y="2278323"/>
            <a:ext cx="165600" cy="380700"/>
          </a:xfrm>
          <a:prstGeom prst="straightConnector1">
            <a:avLst/>
          </a:prstGeom>
          <a:noFill/>
          <a:ln w="38100" cap="flat" cmpd="sng">
            <a:solidFill>
              <a:srgbClr val="DC322F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27" name="Shape 427"/>
          <p:cNvCxnSpPr>
            <a:stCxn id="424" idx="0"/>
          </p:cNvCxnSpPr>
          <p:nvPr/>
        </p:nvCxnSpPr>
        <p:spPr>
          <a:xfrm rot="10800000">
            <a:off x="5133266" y="2267523"/>
            <a:ext cx="222300" cy="391200"/>
          </a:xfrm>
          <a:prstGeom prst="straightConnector1">
            <a:avLst/>
          </a:prstGeom>
          <a:noFill/>
          <a:ln w="38100" cap="flat" cmpd="sng">
            <a:solidFill>
              <a:srgbClr val="DC322F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28" name="Shape 428"/>
          <p:cNvSpPr/>
          <p:nvPr/>
        </p:nvSpPr>
        <p:spPr>
          <a:xfrm rot="4655">
            <a:off x="3615051" y="3638742"/>
            <a:ext cx="886201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0100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429" name="Shape 429"/>
          <p:cNvCxnSpPr>
            <a:stCxn id="428" idx="0"/>
          </p:cNvCxnSpPr>
          <p:nvPr/>
        </p:nvCxnSpPr>
        <p:spPr>
          <a:xfrm rot="10800000" flipH="1">
            <a:off x="4058152" y="3163242"/>
            <a:ext cx="168300" cy="475500"/>
          </a:xfrm>
          <a:prstGeom prst="straightConnector1">
            <a:avLst/>
          </a:prstGeom>
          <a:noFill/>
          <a:ln w="38100" cap="flat" cmpd="sng">
            <a:solidFill>
              <a:srgbClr val="DC322F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72" name="Shape 372"/>
          <p:cNvSpPr/>
          <p:nvPr/>
        </p:nvSpPr>
        <p:spPr>
          <a:xfrm rot="4655">
            <a:off x="5111261" y="1765686"/>
            <a:ext cx="886201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10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0" name="Shape 430"/>
          <p:cNvSpPr/>
          <p:nvPr/>
        </p:nvSpPr>
        <p:spPr>
          <a:xfrm rot="4655">
            <a:off x="2118842" y="3638742"/>
            <a:ext cx="886201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DC322F"/>
                </a:solidFill>
                <a:latin typeface="Lato"/>
                <a:ea typeface="Lato"/>
                <a:cs typeface="Lato"/>
                <a:sym typeface="Lato"/>
              </a:rPr>
              <a:t>0000</a:t>
            </a:r>
            <a:endParaRPr sz="1800">
              <a:solidFill>
                <a:srgbClr val="DC322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431" name="Shape 431"/>
          <p:cNvCxnSpPr>
            <a:stCxn id="430" idx="0"/>
          </p:cNvCxnSpPr>
          <p:nvPr/>
        </p:nvCxnSpPr>
        <p:spPr>
          <a:xfrm rot="10800000" flipH="1">
            <a:off x="2561942" y="3163242"/>
            <a:ext cx="168300" cy="475500"/>
          </a:xfrm>
          <a:prstGeom prst="straightConnector1">
            <a:avLst/>
          </a:prstGeom>
          <a:noFill/>
          <a:ln w="38100" cap="flat" cmpd="sng">
            <a:solidFill>
              <a:srgbClr val="DC322F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32" name="Shape 432"/>
          <p:cNvSpPr txBox="1"/>
          <p:nvPr/>
        </p:nvSpPr>
        <p:spPr>
          <a:xfrm>
            <a:off x="5834953" y="117613"/>
            <a:ext cx="2034300" cy="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500" b="1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3" name="Shape 433"/>
          <p:cNvSpPr/>
          <p:nvPr/>
        </p:nvSpPr>
        <p:spPr>
          <a:xfrm>
            <a:off x="4705885" y="337488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300">
                <a:latin typeface="Lato"/>
                <a:ea typeface="Lato"/>
                <a:cs typeface="Lato"/>
                <a:sym typeface="Lato"/>
              </a:rPr>
              <a:t>ε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4" name="Shape 434"/>
          <p:cNvSpPr/>
          <p:nvPr/>
        </p:nvSpPr>
        <p:spPr>
          <a:xfrm>
            <a:off x="3925283" y="954960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5" name="Shape 435"/>
          <p:cNvSpPr/>
          <p:nvPr/>
        </p:nvSpPr>
        <p:spPr>
          <a:xfrm>
            <a:off x="5457796" y="954960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6" name="Shape 436"/>
          <p:cNvSpPr/>
          <p:nvPr/>
        </p:nvSpPr>
        <p:spPr>
          <a:xfrm>
            <a:off x="4564712" y="1778256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7" name="Shape 437"/>
          <p:cNvSpPr/>
          <p:nvPr/>
        </p:nvSpPr>
        <p:spPr>
          <a:xfrm>
            <a:off x="6174030" y="1778256"/>
            <a:ext cx="592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8" name="Shape 438"/>
          <p:cNvSpPr/>
          <p:nvPr/>
        </p:nvSpPr>
        <p:spPr>
          <a:xfrm>
            <a:off x="6606503" y="2691274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9" name="Shape 439"/>
          <p:cNvSpPr/>
          <p:nvPr/>
        </p:nvSpPr>
        <p:spPr>
          <a:xfrm>
            <a:off x="4098755" y="2691274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0" name="Shape 440"/>
          <p:cNvSpPr/>
          <p:nvPr/>
        </p:nvSpPr>
        <p:spPr>
          <a:xfrm>
            <a:off x="4447053" y="3623633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0101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1" name="Shape 441"/>
          <p:cNvSpPr/>
          <p:nvPr/>
        </p:nvSpPr>
        <p:spPr>
          <a:xfrm>
            <a:off x="6229621" y="3623633"/>
            <a:ext cx="8448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1110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2" name="Shape 442"/>
          <p:cNvSpPr txBox="1">
            <a:spLocks noGrp="1"/>
          </p:cNvSpPr>
          <p:nvPr>
            <p:ph type="title"/>
          </p:nvPr>
        </p:nvSpPr>
        <p:spPr>
          <a:xfrm>
            <a:off x="7451425" y="224725"/>
            <a:ext cx="1277400" cy="103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 b="1" u="sng">
                <a:solidFill>
                  <a:srgbClr val="000000"/>
                </a:solidFill>
              </a:rPr>
              <a:t>AT</a:t>
            </a:r>
            <a:endParaRPr sz="6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AT Representation</a:t>
            </a:r>
            <a:endParaRPr sz="3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Take each binary prefix in the frontier nodes and hash it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{H(“10”), H(“011”), H(“110”) ...}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Commit a polynomial with these hashes as roots, just as before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Called the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frontier polynomial</a:t>
            </a:r>
            <a:endParaRPr sz="2000" i="1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AT Proofs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Non-Membership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Show that the hash of at least one prefix is in the frontier polynomial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For (d, v</a:t>
            </a:r>
            <a:r>
              <a:rPr lang="en" sz="1800" baseline="-25000">
                <a:latin typeface="Consolas"/>
                <a:ea typeface="Consolas"/>
                <a:cs typeface="Consolas"/>
                <a:sym typeface="Consolas"/>
              </a:rPr>
              <a:t>d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), H(</a:t>
            </a:r>
            <a:r>
              <a:rPr lang="en" sz="1800" b="1">
                <a:solidFill>
                  <a:srgbClr val="B58900"/>
                </a:solidFill>
                <a:latin typeface="Consolas"/>
                <a:ea typeface="Consolas"/>
                <a:cs typeface="Consolas"/>
                <a:sym typeface="Consolas"/>
              </a:rPr>
              <a:t>d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 =</a:t>
            </a:r>
            <a:r>
              <a:rPr lang="en" sz="1800">
                <a:solidFill>
                  <a:srgbClr val="B58900"/>
                </a:solidFill>
                <a:latin typeface="Consolas"/>
                <a:ea typeface="Consolas"/>
                <a:cs typeface="Consolas"/>
                <a:sym typeface="Consolas"/>
              </a:rPr>
              <a:t> 10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, H(</a:t>
            </a:r>
            <a:r>
              <a:rPr lang="en" sz="1800" b="1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800" b="1" baseline="-25000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d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) =</a:t>
            </a:r>
            <a:r>
              <a:rPr lang="en" sz="1800">
                <a:solidFill>
                  <a:srgbClr val="859900"/>
                </a:solidFill>
                <a:latin typeface="Consolas"/>
                <a:ea typeface="Consolas"/>
                <a:cs typeface="Consolas"/>
                <a:sym typeface="Consolas"/>
              </a:rPr>
              <a:t> 01 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—&gt; “1001”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-"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Show that H(“10”) is not in polynomial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accAAD Construction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893700" y="982325"/>
            <a:ext cx="68343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AT in its raw form cannot be updated efficiently (must be recomputed entirely)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accAAD speeds updates by making a logarithmic number of ATs and merging them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600">
              <a:latin typeface="Consolas"/>
              <a:ea typeface="Consolas"/>
              <a:cs typeface="Consolas"/>
              <a:sym typeface="Consolas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This leads to O(log</a:t>
            </a:r>
            <a:r>
              <a:rPr lang="en" sz="2000" baseline="30000"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N) complexity for any new updates, where the size of the AAD is N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accAAD Complexities</a:t>
            </a:r>
            <a:endParaRPr sz="3000" b="1" u="sng">
              <a:solidFill>
                <a:srgbClr val="000000"/>
              </a:solidFill>
            </a:endParaRPr>
          </a:p>
        </p:txBody>
      </p:sp>
      <p:graphicFrame>
        <p:nvGraphicFramePr>
          <p:cNvPr id="466" name="Shape 466"/>
          <p:cNvGraphicFramePr/>
          <p:nvPr/>
        </p:nvGraphicFramePr>
        <p:xfrm>
          <a:off x="996750" y="1196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{98433F63-77A4-455D-AD0A-330C1187B1BF}</a:tableStyleId>
              </a:tblPr>
              <a:tblGrid>
                <a:gridCol w="1426900"/>
                <a:gridCol w="1426900"/>
                <a:gridCol w="1426900"/>
                <a:gridCol w="1426900"/>
                <a:gridCol w="1426900"/>
              </a:tblGrid>
              <a:tr h="590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Append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C-M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N-M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Cons.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(Time/Space)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</a:tr>
              <a:tr h="658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0000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History Tree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  <a:tr h="658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Prefix Tree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  <a:tr h="658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Bilinear Accumulator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O(N)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O(1)</a:t>
                      </a:r>
                      <a:endParaRPr sz="17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  <a:tr h="658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accAAD</a:t>
                      </a:r>
                      <a:endParaRPr sz="1300"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700" b="1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</a:t>
                      </a:r>
                      <a:r>
                        <a:rPr lang="en" sz="1700" b="1" baseline="30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r>
                        <a:rPr lang="en" sz="1700" b="1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N)</a:t>
                      </a:r>
                      <a:endParaRPr sz="1700" b="1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b="1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 b="1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b="1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 b="1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b="1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O(log N)</a:t>
                      </a:r>
                      <a:endParaRPr sz="1700" b="1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Future Work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Fully implementing the scheme and benchmarking it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Useful for comparing to existing schemes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Using </a:t>
            </a:r>
            <a:r>
              <a:rPr lang="en" sz="2000" b="1" i="1">
                <a:latin typeface="Consolas"/>
                <a:ea typeface="Consolas"/>
                <a:cs typeface="Consolas"/>
                <a:sym typeface="Consolas"/>
              </a:rPr>
              <a:t>lattice cryptography</a:t>
            </a: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 rather than polynomial commitments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Another set of cryptographic primitives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Acknowledgements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I would like to thank: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Alin Tomescu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, my mentor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Srini Devadas, 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coordinator of CS-PRIMES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My parents and family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MIT-PRIMES program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ctrTitle"/>
          </p:nvPr>
        </p:nvSpPr>
        <p:spPr>
          <a:xfrm>
            <a:off x="685800" y="1346017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Thank you!</a:t>
            </a:r>
            <a:endParaRPr b="1" u="sng"/>
          </a:p>
        </p:txBody>
      </p:sp>
      <p:sp>
        <p:nvSpPr>
          <p:cNvPr id="484" name="Shape 484"/>
          <p:cNvSpPr txBox="1">
            <a:spLocks noGrp="1"/>
          </p:cNvSpPr>
          <p:nvPr>
            <p:ph type="subTitle" idx="1"/>
          </p:nvPr>
        </p:nvSpPr>
        <p:spPr>
          <a:xfrm>
            <a:off x="685800" y="2407278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0"/>
              <a:t>Questions?</a:t>
            </a:r>
            <a:endParaRPr sz="29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7460475" y="2597325"/>
            <a:ext cx="8838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000FF"/>
                </a:solidFill>
              </a:rPr>
              <a:t>John</a:t>
            </a:r>
            <a:endParaRPr sz="2300" b="1">
              <a:solidFill>
                <a:srgbClr val="0000FF"/>
              </a:solidFill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7175775" y="2915050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PK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r>
              <a:rPr lang="en" sz="1600" b="1">
                <a:solidFill>
                  <a:srgbClr val="0000FF"/>
                </a:solidFill>
              </a:rPr>
              <a:t>  + SK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3216150" y="429232"/>
            <a:ext cx="2796600" cy="6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258575" y="507075"/>
            <a:ext cx="2796600" cy="613200"/>
          </a:xfrm>
          <a:prstGeom prst="rect">
            <a:avLst/>
          </a:prstGeom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rgbClr val="00FF00"/>
                </a:solidFill>
              </a:rPr>
              <a:t>Directory</a:t>
            </a:r>
            <a:endParaRPr sz="3300" b="1">
              <a:solidFill>
                <a:srgbClr val="00FF00"/>
              </a:solidFill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775575" y="2597313"/>
            <a:ext cx="12486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FF9900"/>
                </a:solidFill>
              </a:rPr>
              <a:t>Robert</a:t>
            </a:r>
            <a:endParaRPr sz="2300" b="1">
              <a:solidFill>
                <a:srgbClr val="FF9900"/>
              </a:solidFill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7309575" y="2503500"/>
            <a:ext cx="1185600" cy="948600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807075" y="2503500"/>
            <a:ext cx="1185600" cy="9486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7039725" y="1104950"/>
            <a:ext cx="17253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John publishes his public key,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6887725" y="94190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3694100" y="1394200"/>
            <a:ext cx="19419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Directory stores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under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John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’s name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566625" y="1104950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Directory sends Robert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endParaRPr b="1" baseline="-25000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673275" y="2915050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9900"/>
                </a:solidFill>
              </a:rPr>
              <a:t>MS</a:t>
            </a:r>
            <a:r>
              <a:rPr lang="en" sz="1600" b="1" baseline="-25000">
                <a:solidFill>
                  <a:srgbClr val="FF9900"/>
                </a:solidFill>
              </a:rPr>
              <a:t>R</a:t>
            </a:r>
            <a:endParaRPr sz="1600" b="1" baseline="-25000">
              <a:solidFill>
                <a:srgbClr val="FF9900"/>
              </a:solidFill>
            </a:endParaRPr>
          </a:p>
        </p:txBody>
      </p:sp>
      <p:sp>
        <p:nvSpPr>
          <p:cNvPr id="113" name="Shape 113"/>
          <p:cNvSpPr/>
          <p:nvPr/>
        </p:nvSpPr>
        <p:spPr>
          <a:xfrm rot="-2697648">
            <a:off x="1859780" y="1592807"/>
            <a:ext cx="1550473" cy="424264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 rot="2702352">
            <a:off x="5879684" y="1592819"/>
            <a:ext cx="1550473" cy="424264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 txBox="1"/>
          <p:nvPr/>
        </p:nvSpPr>
        <p:spPr>
          <a:xfrm>
            <a:off x="6887725" y="94190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1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416550" y="94190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3553600" y="124357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498225" y="3694150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Robert encrypts </a:t>
            </a:r>
            <a:r>
              <a:rPr lang="en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with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endParaRPr b="1" baseline="-25000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378975" y="355565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7069125" y="3694150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John decrypts with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SK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=&gt;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endParaRPr b="1" baseline="-25000">
              <a:solidFill>
                <a:srgbClr val="FF99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6934175" y="355565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Shape 122"/>
          <p:cNvSpPr/>
          <p:nvPr/>
        </p:nvSpPr>
        <p:spPr>
          <a:xfrm rot="-10797400">
            <a:off x="2631449" y="2679025"/>
            <a:ext cx="3966001" cy="5397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Shape 123"/>
          <p:cNvSpPr txBox="1"/>
          <p:nvPr/>
        </p:nvSpPr>
        <p:spPr>
          <a:xfrm>
            <a:off x="3927525" y="3131150"/>
            <a:ext cx="1313400" cy="4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e(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sz="1600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 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,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600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sz="1600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3551425" y="12316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2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5" name="Shape 125"/>
          <p:cNvSpPr txBox="1"/>
          <p:nvPr/>
        </p:nvSpPr>
        <p:spPr>
          <a:xfrm>
            <a:off x="416550" y="90102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3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378975" y="35556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4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6934175" y="35556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5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2280850" y="587538"/>
            <a:ext cx="47100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7309575" y="2512225"/>
            <a:ext cx="1185600" cy="948600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7460475" y="2606050"/>
            <a:ext cx="8838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000FF"/>
                </a:solidFill>
              </a:rPr>
              <a:t>John</a:t>
            </a:r>
            <a:endParaRPr sz="2300" b="1">
              <a:solidFill>
                <a:srgbClr val="0000FF"/>
              </a:solidFill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7175775" y="2923775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PK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r>
              <a:rPr lang="en" sz="1600" b="1">
                <a:solidFill>
                  <a:srgbClr val="0000FF"/>
                </a:solidFill>
              </a:rPr>
              <a:t>  + SK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3216150" y="437958"/>
            <a:ext cx="2796600" cy="6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266750" y="470350"/>
            <a:ext cx="2796600" cy="6132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rgbClr val="FF0000"/>
                </a:solidFill>
              </a:rPr>
              <a:t>Directory</a:t>
            </a:r>
            <a:endParaRPr sz="3300" b="1">
              <a:solidFill>
                <a:srgbClr val="FF0000"/>
              </a:solidFill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775575" y="2606038"/>
            <a:ext cx="12486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FF9900"/>
                </a:solidFill>
              </a:rPr>
              <a:t>Robert</a:t>
            </a:r>
            <a:endParaRPr sz="2300" b="1">
              <a:solidFill>
                <a:srgbClr val="FF9900"/>
              </a:solidFill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807075" y="2512225"/>
            <a:ext cx="1185600" cy="9486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Shape 140"/>
          <p:cNvSpPr txBox="1"/>
          <p:nvPr/>
        </p:nvSpPr>
        <p:spPr>
          <a:xfrm>
            <a:off x="7039725" y="1113675"/>
            <a:ext cx="17253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John publishes his public key,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6887725" y="95062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694100" y="1402944"/>
            <a:ext cx="1941900" cy="948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Directory stores </a:t>
            </a:r>
            <a:r>
              <a:rPr lang="en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under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John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’s name, sends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to </a:t>
            </a:r>
            <a:r>
              <a:rPr lang="en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Mark</a:t>
            </a:r>
            <a:endParaRPr b="1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566625" y="1113675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Directory sends Robert </a:t>
            </a:r>
            <a:r>
              <a:rPr lang="en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</a:t>
            </a:r>
            <a:endParaRPr b="1" baseline="-25000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673275" y="2923775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9900"/>
                </a:solidFill>
              </a:rPr>
              <a:t>MS</a:t>
            </a:r>
            <a:r>
              <a:rPr lang="en" sz="1600" b="1" baseline="-25000">
                <a:solidFill>
                  <a:srgbClr val="FF9900"/>
                </a:solidFill>
              </a:rPr>
              <a:t>R</a:t>
            </a:r>
            <a:endParaRPr sz="1600" b="1" baseline="-25000">
              <a:solidFill>
                <a:srgbClr val="FF9900"/>
              </a:solidFill>
            </a:endParaRPr>
          </a:p>
        </p:txBody>
      </p:sp>
      <p:sp>
        <p:nvSpPr>
          <p:cNvPr id="145" name="Shape 145"/>
          <p:cNvSpPr/>
          <p:nvPr/>
        </p:nvSpPr>
        <p:spPr>
          <a:xfrm rot="-2697648">
            <a:off x="1859780" y="1601532"/>
            <a:ext cx="1550473" cy="424264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 rot="2702352">
            <a:off x="5879684" y="1601544"/>
            <a:ext cx="1550473" cy="424264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Shape 147"/>
          <p:cNvSpPr txBox="1"/>
          <p:nvPr/>
        </p:nvSpPr>
        <p:spPr>
          <a:xfrm>
            <a:off x="6887725" y="95062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1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x="416550" y="95062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553600" y="125230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498225" y="3702875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Robert encrypts </a:t>
            </a:r>
            <a:r>
              <a:rPr lang="en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with </a:t>
            </a:r>
            <a:r>
              <a:rPr lang="en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b="1" baseline="-2500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</a:t>
            </a:r>
            <a:endParaRPr b="1" baseline="-25000">
              <a:solidFill>
                <a:srgbClr val="FF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378975" y="356437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2" name="Shape 152"/>
          <p:cNvSpPr txBox="1"/>
          <p:nvPr/>
        </p:nvSpPr>
        <p:spPr>
          <a:xfrm>
            <a:off x="7069125" y="3702875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John decrypts with 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SK</a:t>
            </a:r>
            <a:r>
              <a:rPr lang="en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=&gt;</a:t>
            </a:r>
            <a:r>
              <a:rPr lang="en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endParaRPr b="1" baseline="-25000">
              <a:solidFill>
                <a:srgbClr val="FF99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6934175" y="356437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4" name="Shape 154"/>
          <p:cNvSpPr/>
          <p:nvPr/>
        </p:nvSpPr>
        <p:spPr>
          <a:xfrm rot="-10797534">
            <a:off x="2327325" y="2735738"/>
            <a:ext cx="1673100" cy="4437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Shape 155"/>
          <p:cNvSpPr txBox="1"/>
          <p:nvPr/>
        </p:nvSpPr>
        <p:spPr>
          <a:xfrm>
            <a:off x="2403138" y="3062038"/>
            <a:ext cx="1395600" cy="4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e(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sz="1600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 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,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600" b="1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sz="1600" b="1" baseline="-2500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3551425" y="124037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2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7" name="Shape 157"/>
          <p:cNvSpPr txBox="1"/>
          <p:nvPr/>
        </p:nvSpPr>
        <p:spPr>
          <a:xfrm>
            <a:off x="416550" y="9097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3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378975" y="356437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4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6934175" y="356437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6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209225" y="2758525"/>
            <a:ext cx="883800" cy="4560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FF0000"/>
                </a:solidFill>
              </a:rPr>
              <a:t>Mark</a:t>
            </a:r>
            <a:endParaRPr sz="2300" b="1">
              <a:solidFill>
                <a:srgbClr val="FF0000"/>
              </a:solidFill>
            </a:endParaRPr>
          </a:p>
        </p:txBody>
      </p:sp>
      <p:sp>
        <p:nvSpPr>
          <p:cNvPr id="161" name="Shape 161"/>
          <p:cNvSpPr txBox="1"/>
          <p:nvPr/>
        </p:nvSpPr>
        <p:spPr>
          <a:xfrm>
            <a:off x="5422000" y="3062050"/>
            <a:ext cx="1313400" cy="4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e(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sz="1600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 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,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600" b="1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PK</a:t>
            </a:r>
            <a:r>
              <a:rPr lang="en" sz="1600" b="1" baseline="-25000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J</a:t>
            </a:r>
            <a:r>
              <a:rPr lang="en" sz="1600" b="1">
                <a:latin typeface="Raleway"/>
                <a:ea typeface="Raleway"/>
                <a:cs typeface="Raleway"/>
                <a:sym typeface="Raleway"/>
              </a:rPr>
              <a:t>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2" name="Shape 162"/>
          <p:cNvSpPr/>
          <p:nvPr/>
        </p:nvSpPr>
        <p:spPr>
          <a:xfrm rot="-10797663">
            <a:off x="5289700" y="2736213"/>
            <a:ext cx="1764900" cy="4437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Shape 163"/>
          <p:cNvSpPr txBox="1"/>
          <p:nvPr/>
        </p:nvSpPr>
        <p:spPr>
          <a:xfrm>
            <a:off x="3847900" y="3702875"/>
            <a:ext cx="1666500" cy="61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Mark now knows </a:t>
            </a:r>
            <a:r>
              <a:rPr lang="en" sz="1600" b="1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MS</a:t>
            </a:r>
            <a:r>
              <a:rPr lang="en" sz="1600" b="1" baseline="-25000">
                <a:solidFill>
                  <a:srgbClr val="FF9900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- no secrecy</a:t>
            </a:r>
            <a:endParaRPr b="1" baseline="-25000">
              <a:solidFill>
                <a:srgbClr val="FF99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3656575" y="356365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5" name="Shape 165"/>
          <p:cNvSpPr txBox="1"/>
          <p:nvPr/>
        </p:nvSpPr>
        <p:spPr>
          <a:xfrm>
            <a:off x="3656575" y="3566513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5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1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ctrTitle"/>
          </p:nvPr>
        </p:nvSpPr>
        <p:spPr>
          <a:xfrm>
            <a:off x="644650" y="1026334"/>
            <a:ext cx="7772400" cy="24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AAD Definition</a:t>
            </a:r>
            <a:endParaRPr b="1" u="sng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600" b="1" u="sng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Append-Only Authenticated Dictionary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964475" y="2104900"/>
            <a:ext cx="1643400" cy="2246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875150" y="226150"/>
            <a:ext cx="486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Detecting Impersonation!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964475" y="1203725"/>
            <a:ext cx="2796600" cy="6132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rgbClr val="FF0000"/>
                </a:solidFill>
              </a:rPr>
              <a:t>Directory</a:t>
            </a:r>
            <a:endParaRPr sz="3300" b="1">
              <a:solidFill>
                <a:srgbClr val="FF0000"/>
              </a:solidFill>
            </a:endParaRPr>
          </a:p>
        </p:txBody>
      </p:sp>
      <p:sp>
        <p:nvSpPr>
          <p:cNvPr id="178" name="Shape 178"/>
          <p:cNvSpPr txBox="1"/>
          <p:nvPr/>
        </p:nvSpPr>
        <p:spPr>
          <a:xfrm>
            <a:off x="6136500" y="2981325"/>
            <a:ext cx="1185600" cy="948600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6287400" y="3075150"/>
            <a:ext cx="8838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000FF"/>
                </a:solidFill>
              </a:rPr>
              <a:t>John</a:t>
            </a:r>
            <a:endParaRPr sz="2300" b="1">
              <a:solidFill>
                <a:srgbClr val="0000FF"/>
              </a:solidFill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6002700" y="3392875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PK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r>
              <a:rPr lang="en" sz="1600" b="1">
                <a:solidFill>
                  <a:srgbClr val="0000FF"/>
                </a:solidFill>
              </a:rPr>
              <a:t>  + SK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1085975" y="2168600"/>
            <a:ext cx="1400400" cy="19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John = “”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Alin = 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5132400" y="1419700"/>
            <a:ext cx="2323500" cy="857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Needs to check that directory is not yet storing any PK under his name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4980400" y="125665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Shape 184"/>
          <p:cNvSpPr/>
          <p:nvPr/>
        </p:nvSpPr>
        <p:spPr>
          <a:xfrm rot="1724036">
            <a:off x="3776642" y="2204709"/>
            <a:ext cx="2155414" cy="424383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Shape 185"/>
          <p:cNvSpPr txBox="1"/>
          <p:nvPr/>
        </p:nvSpPr>
        <p:spPr>
          <a:xfrm>
            <a:off x="4980400" y="12566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1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6" name="Shape 186"/>
          <p:cNvSpPr/>
          <p:nvPr/>
        </p:nvSpPr>
        <p:spPr>
          <a:xfrm rot="-10796241">
            <a:off x="3000424" y="3285250"/>
            <a:ext cx="2743502" cy="4242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Shape 187"/>
          <p:cNvSpPr txBox="1"/>
          <p:nvPr/>
        </p:nvSpPr>
        <p:spPr>
          <a:xfrm>
            <a:off x="3068650" y="3950975"/>
            <a:ext cx="2503800" cy="538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Sends cryptographic proof that this IS the case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916638" y="378792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9" name="Shape 189"/>
          <p:cNvSpPr txBox="1"/>
          <p:nvPr/>
        </p:nvSpPr>
        <p:spPr>
          <a:xfrm>
            <a:off x="2916638" y="378792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2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5743925" y="480375"/>
            <a:ext cx="3228900" cy="5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(NON-MEMBERSHIP)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964475" y="2104900"/>
            <a:ext cx="1643400" cy="2246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875150" y="226150"/>
            <a:ext cx="486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Detecting Impersonation!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964475" y="1203725"/>
            <a:ext cx="2796600" cy="6132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rgbClr val="FF0000"/>
                </a:solidFill>
              </a:rPr>
              <a:t>Directory</a:t>
            </a:r>
            <a:endParaRPr sz="3300" b="1">
              <a:solidFill>
                <a:srgbClr val="FF0000"/>
              </a:solidFill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6136500" y="2981325"/>
            <a:ext cx="1185600" cy="948600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6287400" y="3075150"/>
            <a:ext cx="8838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000FF"/>
                </a:solidFill>
              </a:rPr>
              <a:t>John</a:t>
            </a:r>
            <a:endParaRPr sz="2300" b="1">
              <a:solidFill>
                <a:srgbClr val="0000FF"/>
              </a:solidFill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6002700" y="3392875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FF"/>
                </a:solidFill>
              </a:rPr>
              <a:t>PK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r>
              <a:rPr lang="en" sz="1600" b="1">
                <a:solidFill>
                  <a:srgbClr val="0000FF"/>
                </a:solidFill>
              </a:rPr>
              <a:t>  + SK</a:t>
            </a:r>
            <a:r>
              <a:rPr lang="en" sz="1600" b="1" baseline="-25000">
                <a:solidFill>
                  <a:srgbClr val="0000FF"/>
                </a:solidFill>
              </a:rPr>
              <a:t>J</a:t>
            </a:r>
            <a:endParaRPr sz="1600" b="1" baseline="-25000">
              <a:solidFill>
                <a:srgbClr val="0000FF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1085975" y="2168600"/>
            <a:ext cx="1400400" cy="19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John = 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Alin = 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2" name="Shape 202"/>
          <p:cNvSpPr txBox="1"/>
          <p:nvPr/>
        </p:nvSpPr>
        <p:spPr>
          <a:xfrm>
            <a:off x="5132400" y="1419700"/>
            <a:ext cx="2323500" cy="857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Needs to check that directory is not hiding a PK</a:t>
            </a:r>
            <a:r>
              <a:rPr lang="en" baseline="-25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under his name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4980400" y="125665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4" name="Shape 204"/>
          <p:cNvSpPr/>
          <p:nvPr/>
        </p:nvSpPr>
        <p:spPr>
          <a:xfrm rot="1724036">
            <a:off x="3776642" y="2204709"/>
            <a:ext cx="2155414" cy="424383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Shape 205"/>
          <p:cNvSpPr txBox="1"/>
          <p:nvPr/>
        </p:nvSpPr>
        <p:spPr>
          <a:xfrm>
            <a:off x="4980400" y="125665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1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6" name="Shape 206"/>
          <p:cNvSpPr/>
          <p:nvPr/>
        </p:nvSpPr>
        <p:spPr>
          <a:xfrm rot="-10796241">
            <a:off x="3000424" y="3285250"/>
            <a:ext cx="2743502" cy="4242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Shape 207"/>
          <p:cNvSpPr txBox="1"/>
          <p:nvPr/>
        </p:nvSpPr>
        <p:spPr>
          <a:xfrm>
            <a:off x="3068650" y="3950975"/>
            <a:ext cx="2503800" cy="538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Sends cryptographic proof that this IS the case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8" name="Shape 208"/>
          <p:cNvSpPr/>
          <p:nvPr/>
        </p:nvSpPr>
        <p:spPr>
          <a:xfrm>
            <a:off x="2916638" y="378792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9" name="Shape 209"/>
          <p:cNvSpPr txBox="1"/>
          <p:nvPr/>
        </p:nvSpPr>
        <p:spPr>
          <a:xfrm>
            <a:off x="2916638" y="378792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2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5743925" y="480375"/>
            <a:ext cx="3228900" cy="5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(APPEND-ONLY)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1961368" y="2168592"/>
            <a:ext cx="5250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M</a:t>
            </a: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1961368" y="2168592"/>
            <a:ext cx="5250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/>
        </p:nvSpPr>
        <p:spPr>
          <a:xfrm>
            <a:off x="6536675" y="2034725"/>
            <a:ext cx="1643400" cy="2246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875150" y="226150"/>
            <a:ext cx="486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Detecting Impersonation!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5383475" y="1220050"/>
            <a:ext cx="2796600" cy="6132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rgbClr val="FF0000"/>
                </a:solidFill>
              </a:rPr>
              <a:t>Directory</a:t>
            </a:r>
            <a:endParaRPr sz="3300" b="1">
              <a:solidFill>
                <a:srgbClr val="FF0000"/>
              </a:solidFill>
            </a:endParaRPr>
          </a:p>
        </p:txBody>
      </p:sp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6658175" y="2181100"/>
            <a:ext cx="1400400" cy="19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John = 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Alin = PK</a:t>
            </a:r>
            <a:r>
              <a:rPr lang="en" sz="1800" b="1" baseline="-25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1800" b="1" baseline="-25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   .</a:t>
            </a:r>
            <a:endParaRPr sz="1800" b="1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5743925" y="480375"/>
            <a:ext cx="3228900" cy="5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(COMPLETE MEM.)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1699575" y="2847613"/>
            <a:ext cx="1248600" cy="45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FF9900"/>
                </a:solidFill>
              </a:rPr>
              <a:t>Robert</a:t>
            </a:r>
            <a:endParaRPr sz="2300" b="1">
              <a:solidFill>
                <a:srgbClr val="FF9900"/>
              </a:solidFill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1731075" y="2753800"/>
            <a:ext cx="1185600" cy="9486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597275" y="3165350"/>
            <a:ext cx="1453200" cy="42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9900"/>
                </a:solidFill>
              </a:rPr>
              <a:t>MS</a:t>
            </a:r>
            <a:r>
              <a:rPr lang="en" sz="1600" b="1" baseline="-25000">
                <a:solidFill>
                  <a:srgbClr val="FF9900"/>
                </a:solidFill>
              </a:rPr>
              <a:t>R</a:t>
            </a:r>
            <a:endParaRPr sz="1600" b="1" baseline="-25000">
              <a:solidFill>
                <a:srgbClr val="FF9900"/>
              </a:solidFill>
            </a:endParaRPr>
          </a:p>
        </p:txBody>
      </p:sp>
      <p:sp>
        <p:nvSpPr>
          <p:cNvPr id="225" name="Shape 225"/>
          <p:cNvSpPr/>
          <p:nvPr/>
        </p:nvSpPr>
        <p:spPr>
          <a:xfrm rot="-1507662">
            <a:off x="3173978" y="2126988"/>
            <a:ext cx="2155487" cy="424621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Shape 226"/>
          <p:cNvSpPr txBox="1"/>
          <p:nvPr/>
        </p:nvSpPr>
        <p:spPr>
          <a:xfrm>
            <a:off x="1558925" y="1505825"/>
            <a:ext cx="2323500" cy="708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Sends Robert PK</a:t>
            </a:r>
            <a:r>
              <a:rPr lang="en" baseline="-25000"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when he asks for John’s PK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27" name="Shape 227"/>
          <p:cNvSpPr/>
          <p:nvPr/>
        </p:nvSpPr>
        <p:spPr>
          <a:xfrm>
            <a:off x="1406925" y="1342775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1406925" y="1342775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1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29" name="Shape 229"/>
          <p:cNvSpPr/>
          <p:nvPr/>
        </p:nvSpPr>
        <p:spPr>
          <a:xfrm rot="-10796241">
            <a:off x="3354924" y="3215175"/>
            <a:ext cx="2743502" cy="4242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Shape 230"/>
          <p:cNvSpPr txBox="1"/>
          <p:nvPr/>
        </p:nvSpPr>
        <p:spPr>
          <a:xfrm>
            <a:off x="3576200" y="3865450"/>
            <a:ext cx="2323500" cy="857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Asks for proof that PK</a:t>
            </a:r>
            <a:r>
              <a:rPr lang="en" baseline="-25000"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 is in the directory under John’s name</a:t>
            </a:r>
            <a:endParaRPr b="1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3424200" y="3702400"/>
            <a:ext cx="294300" cy="29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424200" y="3702400"/>
            <a:ext cx="294300" cy="2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aleway"/>
                <a:ea typeface="Raleway"/>
                <a:cs typeface="Raleway"/>
                <a:sym typeface="Raleway"/>
              </a:rPr>
              <a:t>2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>
                <a:solidFill>
                  <a:srgbClr val="000000"/>
                </a:solidFill>
              </a:rPr>
              <a:t>Append-Only Dictionaries</a:t>
            </a:r>
            <a:endParaRPr sz="3000" b="1" u="sng">
              <a:solidFill>
                <a:srgbClr val="000000"/>
              </a:solidFill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893700" y="98231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NON-MEMBERSHIP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Proof that no values exist for key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in the dictionary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APPEND-ONLY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Proof that all data in version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i 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of the dictionary is also in version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of the dictionary, where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i 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≤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 j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COMPLETE MEMBERSHIP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Font typeface="Consolas"/>
              <a:buChar char="-"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Proof that a set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of values are the only values under key </a:t>
            </a:r>
            <a:r>
              <a:rPr lang="en" sz="2000" i="1">
                <a:latin typeface="Consolas"/>
                <a:ea typeface="Consolas"/>
                <a:cs typeface="Consolas"/>
                <a:sym typeface="Consolas"/>
              </a:rPr>
              <a:t>k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5743925" y="480375"/>
            <a:ext cx="3228900" cy="5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(Key-value pairs)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Application>Microsoft Office PowerPoint</Application>
  <PresentationFormat>On-screen Show (16:9)</PresentationFormat>
  <Paragraphs>321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Consolas</vt:lpstr>
      <vt:lpstr>Lato</vt:lpstr>
      <vt:lpstr>Raleway</vt:lpstr>
      <vt:lpstr>Antonio template</vt:lpstr>
      <vt:lpstr>accAAD: An Efficient Append-Only Authenticated Dictionary for Transparency Logs</vt:lpstr>
      <vt:lpstr>Public-key Cryptography</vt:lpstr>
      <vt:lpstr>John</vt:lpstr>
      <vt:lpstr>John</vt:lpstr>
      <vt:lpstr>AAD Definition  Append-Only Authenticated Dictionary</vt:lpstr>
      <vt:lpstr>Detecting Impersonation!</vt:lpstr>
      <vt:lpstr>Detecting Impersonation!</vt:lpstr>
      <vt:lpstr>Detecting Impersonation!</vt:lpstr>
      <vt:lpstr>Append-Only Dictionaries</vt:lpstr>
      <vt:lpstr>Attempts at a Full AAD</vt:lpstr>
      <vt:lpstr>Preliminaries  Cryptography Background</vt:lpstr>
      <vt:lpstr>Hashing</vt:lpstr>
      <vt:lpstr>Polynomial Commitments (PC)</vt:lpstr>
      <vt:lpstr>PC Operations</vt:lpstr>
      <vt:lpstr>PC Operations</vt:lpstr>
      <vt:lpstr>accAAD  A High-Level Overview of the Scheme</vt:lpstr>
      <vt:lpstr>AT</vt:lpstr>
      <vt:lpstr>AT Representation</vt:lpstr>
      <vt:lpstr>AT Proofs</vt:lpstr>
      <vt:lpstr>AT</vt:lpstr>
      <vt:lpstr>AT Representation</vt:lpstr>
      <vt:lpstr>AT Proofs</vt:lpstr>
      <vt:lpstr>accAAD Construction</vt:lpstr>
      <vt:lpstr>accAAD Complexities</vt:lpstr>
      <vt:lpstr>Future Work</vt:lpstr>
      <vt:lpstr>Acknowledgements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accAAD: An Efficient Append-Only Authenticated Dictionary for Transparency Logs</dc:title>
  <cp:lastModifiedBy>Slava Gerovitch</cp:lastModifiedBy>
  <cp:revision>1</cp:revision>
  <dcterms:modified xsi:type="dcterms:W3CDTF">2018-05-22T23:07:50Z</dcterms:modified>
</cp:coreProperties>
</file>